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25" r:id="rId3"/>
    <p:sldId id="333" r:id="rId4"/>
    <p:sldId id="331" r:id="rId5"/>
    <p:sldId id="330" r:id="rId6"/>
    <p:sldId id="326" r:id="rId7"/>
    <p:sldId id="335" r:id="rId8"/>
    <p:sldId id="338" r:id="rId9"/>
    <p:sldId id="334" r:id="rId10"/>
    <p:sldId id="32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na" initials="N" lastIdx="1" clrIdx="0">
    <p:extLst>
      <p:ext uri="{19B8F6BF-5375-455C-9EA6-DF929625EA0E}">
        <p15:presenceInfo xmlns:p15="http://schemas.microsoft.com/office/powerpoint/2012/main" userId="Nina" providerId="None"/>
      </p:ext>
    </p:extLst>
  </p:cmAuthor>
  <p:cmAuthor id="2" name="user" initials="u" lastIdx="25" clrIdx="1"/>
  <p:cmAuthor id="3" name="Christina Rundel" initials="CR" lastIdx="1" clrIdx="2">
    <p:extLst>
      <p:ext uri="{19B8F6BF-5375-455C-9EA6-DF929625EA0E}">
        <p15:presenceInfo xmlns:p15="http://schemas.microsoft.com/office/powerpoint/2012/main" userId="c6c5af397b68737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91"/>
    <a:srgbClr val="95C1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87845" autoAdjust="0"/>
  </p:normalViewPr>
  <p:slideViewPr>
    <p:cSldViewPr snapToGrid="0" showGuides="1">
      <p:cViewPr varScale="1">
        <p:scale>
          <a:sx n="76" d="100"/>
          <a:sy n="76" d="100"/>
        </p:scale>
        <p:origin x="1061" y="5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CC118-2407-4594-8589-4B664FBB9E32}" type="datetimeFigureOut">
              <a:rPr lang="de-DE" smtClean="0"/>
              <a:t>09.12.2022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E5574-592A-4A8B-BABC-59C8EE94C5B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89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2" y="1488073"/>
            <a:ext cx="6709305" cy="4404434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7206656" y="1459228"/>
            <a:ext cx="4193981" cy="4428510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3A3F-D73A-4A77-80F4-461743F8302F}" type="datetime1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357929" y="4324134"/>
            <a:ext cx="2413437" cy="329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2" name="Textplatzhalt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57929" y="4770075"/>
            <a:ext cx="2413437" cy="3291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endParaRPr lang="de-DE" dirty="0"/>
          </a:p>
        </p:txBody>
      </p:sp>
      <p:sp>
        <p:nvSpPr>
          <p:cNvPr id="13" name="Textplatzhalt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7357929" y="5429106"/>
            <a:ext cx="3782652" cy="3209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7357929" y="1928579"/>
            <a:ext cx="1845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>
                <a:solidFill>
                  <a:srgbClr val="004591"/>
                </a:solidFill>
                <a:latin typeface="+mj-lt"/>
              </a:rPr>
              <a:t>CORA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7357929" y="2822662"/>
            <a:ext cx="399654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rgbClr val="004591"/>
                </a:solidFill>
              </a:rPr>
              <a:t>COnnecting</a:t>
            </a:r>
            <a:r>
              <a:rPr lang="de-DE" sz="2500" baseline="0" dirty="0">
                <a:solidFill>
                  <a:srgbClr val="004591"/>
                </a:solidFill>
              </a:rPr>
              <a:t> Remote Areas</a:t>
            </a:r>
          </a:p>
          <a:p>
            <a:r>
              <a:rPr lang="de-DE" sz="2500" baseline="0" dirty="0">
                <a:solidFill>
                  <a:srgbClr val="004591"/>
                </a:solidFill>
              </a:rPr>
              <a:t>with digital infrastructure</a:t>
            </a:r>
          </a:p>
          <a:p>
            <a:r>
              <a:rPr lang="de-DE" sz="2500" baseline="0" dirty="0">
                <a:solidFill>
                  <a:srgbClr val="004591"/>
                </a:solidFill>
              </a:rPr>
              <a:t>and services</a:t>
            </a:r>
            <a:endParaRPr lang="de-DE" sz="2500" dirty="0">
              <a:solidFill>
                <a:srgbClr val="00459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652CB9E-A4BD-4720-A229-0D0AEEA303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0" y="6132199"/>
            <a:ext cx="3394278" cy="44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03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3BBF-5C1C-48B3-AFCC-4786740231C4}" type="datetime1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7115" y="2724334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6" hasCustomPrompt="1"/>
          </p:nvPr>
        </p:nvSpPr>
        <p:spPr>
          <a:xfrm>
            <a:off x="6097445" y="1495109"/>
            <a:ext cx="5608524" cy="438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791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6113789" y="1493696"/>
            <a:ext cx="5593492" cy="4399684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0E97-1AF1-43BC-BF46-68929708F586}" type="datetime1">
              <a:rPr lang="de-DE" smtClean="0"/>
              <a:t>09.12.2022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1074897" y="1999624"/>
            <a:ext cx="25444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b="1" dirty="0">
                <a:solidFill>
                  <a:srgbClr val="95C11E"/>
                </a:solidFill>
                <a:latin typeface="+mj-lt"/>
              </a:rPr>
              <a:t>CORA online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461089" y="1995270"/>
            <a:ext cx="28761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b="1" dirty="0" err="1">
                <a:solidFill>
                  <a:srgbClr val="95C11E"/>
                </a:solidFill>
                <a:latin typeface="+mj-lt"/>
              </a:rPr>
              <a:t>Please</a:t>
            </a:r>
            <a:r>
              <a:rPr lang="de-DE" sz="3000" b="1" dirty="0">
                <a:solidFill>
                  <a:srgbClr val="95C11E"/>
                </a:solidFill>
                <a:latin typeface="+mj-lt"/>
              </a:rPr>
              <a:t> </a:t>
            </a:r>
            <a:r>
              <a:rPr lang="de-DE" sz="3000" b="1" dirty="0" err="1">
                <a:solidFill>
                  <a:srgbClr val="95C11E"/>
                </a:solidFill>
                <a:latin typeface="+mj-lt"/>
              </a:rPr>
              <a:t>contact</a:t>
            </a:r>
            <a:endParaRPr lang="de-DE" sz="3000" b="1" dirty="0">
              <a:solidFill>
                <a:srgbClr val="95C11E"/>
              </a:solidFill>
              <a:latin typeface="+mj-lt"/>
            </a:endParaRPr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6551520" y="2560996"/>
            <a:ext cx="2674558" cy="0"/>
          </a:xfrm>
          <a:prstGeom prst="line">
            <a:avLst/>
          </a:prstGeom>
          <a:ln w="28575">
            <a:solidFill>
              <a:srgbClr val="95C1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platzhalt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471150" y="3145012"/>
            <a:ext cx="2421652" cy="1658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company</a:t>
            </a:r>
            <a:r>
              <a:rPr lang="de-DE" dirty="0"/>
              <a:t>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phone</a:t>
            </a:r>
            <a:endParaRPr lang="de-DE" dirty="0"/>
          </a:p>
        </p:txBody>
      </p:sp>
      <p:sp>
        <p:nvSpPr>
          <p:cNvPr id="25" name="Textplatzhalt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9226078" y="3146692"/>
            <a:ext cx="2481203" cy="16564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url</a:t>
            </a:r>
            <a:r>
              <a:rPr lang="de-DE" dirty="0"/>
              <a:t>, email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media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 err="1"/>
              <a:t>Contacts</a:t>
            </a:r>
            <a:endParaRPr lang="de-DE" dirty="0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1185660" y="2560996"/>
            <a:ext cx="2315421" cy="0"/>
          </a:xfrm>
          <a:prstGeom prst="line">
            <a:avLst/>
          </a:prstGeom>
          <a:ln w="28575">
            <a:solidFill>
              <a:srgbClr val="95C1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 userDrawn="1"/>
        </p:nvSpPr>
        <p:spPr>
          <a:xfrm>
            <a:off x="1074897" y="2821847"/>
            <a:ext cx="21675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dirty="0">
                <a:solidFill>
                  <a:srgbClr val="004591"/>
                </a:solidFill>
              </a:rPr>
              <a:t>northsearegion.eu/</a:t>
            </a:r>
            <a:r>
              <a:rPr lang="de-DE" sz="1500" dirty="0" err="1">
                <a:solidFill>
                  <a:srgbClr val="004591"/>
                </a:solidFill>
              </a:rPr>
              <a:t>cora</a:t>
            </a:r>
            <a:endParaRPr lang="de-DE" sz="1500" dirty="0">
              <a:solidFill>
                <a:srgbClr val="004591"/>
              </a:solidFill>
            </a:endParaRPr>
          </a:p>
        </p:txBody>
      </p:sp>
      <p:pic>
        <p:nvPicPr>
          <p:cNvPr id="26" name="Picture 3" descr="220px-Twitter_bird_logo_20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627" y="3194376"/>
            <a:ext cx="284334" cy="22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sp>
        <p:nvSpPr>
          <p:cNvPr id="21" name="Textfeld 20"/>
          <p:cNvSpPr txBox="1"/>
          <p:nvPr userDrawn="1"/>
        </p:nvSpPr>
        <p:spPr>
          <a:xfrm>
            <a:off x="1489912" y="3145012"/>
            <a:ext cx="13340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dirty="0">
                <a:solidFill>
                  <a:srgbClr val="004591"/>
                </a:solidFill>
              </a:rPr>
              <a:t>@</a:t>
            </a:r>
            <a:r>
              <a:rPr lang="de-DE" sz="1500" dirty="0" err="1">
                <a:solidFill>
                  <a:srgbClr val="004591"/>
                </a:solidFill>
              </a:rPr>
              <a:t>coraproject</a:t>
            </a:r>
            <a:endParaRPr lang="de-DE" sz="1500" dirty="0">
              <a:solidFill>
                <a:srgbClr val="004591"/>
              </a:solidFill>
            </a:endParaRP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>
            <a:grayscl/>
          </a:blip>
          <a:stretch>
            <a:fillRect/>
          </a:stretch>
        </p:blipFill>
        <p:spPr>
          <a:xfrm>
            <a:off x="562417" y="3974062"/>
            <a:ext cx="5340559" cy="15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6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657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497F-F1C9-4FA8-8C88-B94115C0BB9A}" type="datetime1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11325328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de-DE" dirty="0"/>
              <a:t>Add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r>
              <a:rPr lang="de-DE" dirty="0"/>
              <a:t>Add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513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352-FE25-481D-B4C8-3C4134874D4B}" type="datetime1">
              <a:rPr lang="de-DE" smtClean="0"/>
              <a:t>09.12.2022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5558623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endParaRPr lang="de-DE" dirty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246308" y="2014426"/>
            <a:ext cx="5543788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90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1492899"/>
            <a:ext cx="5589588" cy="4393551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F031-2961-4726-A6F6-16FD00A51C17}" type="datetime1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5558623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endParaRPr lang="it-IT" dirty="0"/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619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507872" y="1492898"/>
            <a:ext cx="5600700" cy="439276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BCF1-CBAF-4FA6-8560-1BE958373FA8}" type="datetime1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318420" y="2973860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7733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87621" y="1467466"/>
            <a:ext cx="11193104" cy="4428510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7272" y="3436910"/>
            <a:ext cx="7582523" cy="51761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chapter</a:t>
            </a:r>
            <a:r>
              <a:rPr lang="de-DE" dirty="0"/>
              <a:t>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F4AE-3533-4249-B1FA-095546B4029B}" type="datetime1">
              <a:rPr lang="de-DE" smtClean="0"/>
              <a:t>09.12.2022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57273" y="4158575"/>
            <a:ext cx="7582523" cy="5205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Officitas</a:t>
            </a:r>
            <a:r>
              <a:rPr lang="de-DE" dirty="0"/>
              <a:t> </a:t>
            </a:r>
            <a:r>
              <a:rPr lang="de-DE" dirty="0" err="1"/>
              <a:t>estrum</a:t>
            </a:r>
            <a:r>
              <a:rPr lang="de-DE" dirty="0"/>
              <a:t> at </a:t>
            </a:r>
            <a:r>
              <a:rPr lang="de-DE" dirty="0" err="1"/>
              <a:t>alicia</a:t>
            </a:r>
            <a:r>
              <a:rPr lang="de-DE" dirty="0"/>
              <a:t> </a:t>
            </a:r>
            <a:r>
              <a:rPr lang="de-DE" dirty="0" err="1"/>
              <a:t>dolori</a:t>
            </a:r>
            <a:r>
              <a:rPr lang="de-DE" dirty="0"/>
              <a:t> </a:t>
            </a:r>
            <a:r>
              <a:rPr lang="de-DE" dirty="0" err="1"/>
              <a:t>comnisqui</a:t>
            </a:r>
            <a:r>
              <a:rPr lang="de-DE" dirty="0"/>
              <a:t> </a:t>
            </a:r>
            <a:r>
              <a:rPr lang="de-DE" dirty="0" err="1"/>
              <a:t>oditium</a:t>
            </a:r>
            <a:r>
              <a:rPr lang="de-DE" dirty="0"/>
              <a:t> </a:t>
            </a:r>
            <a:r>
              <a:rPr lang="de-DE" dirty="0" err="1"/>
              <a:t>rehenimet</a:t>
            </a:r>
            <a:r>
              <a:rPr lang="de-DE" dirty="0"/>
              <a:t> </a:t>
            </a:r>
            <a:r>
              <a:rPr lang="de-DE" dirty="0" err="1"/>
              <a:t>millor</a:t>
            </a:r>
            <a:r>
              <a:rPr lang="de-DE" dirty="0"/>
              <a:t>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maio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rerum</a:t>
            </a:r>
            <a:r>
              <a:rPr lang="de-DE" dirty="0"/>
              <a:t> si </a:t>
            </a:r>
            <a:r>
              <a:rPr lang="de-DE" dirty="0" err="1"/>
              <a:t>doloruntur</a:t>
            </a:r>
            <a:r>
              <a:rPr lang="de-DE" dirty="0"/>
              <a:t>, </a:t>
            </a:r>
            <a:r>
              <a:rPr lang="de-DE" dirty="0" err="1"/>
              <a:t>odio</a:t>
            </a:r>
            <a:r>
              <a:rPr lang="de-DE" dirty="0"/>
              <a:t> </a:t>
            </a:r>
            <a:r>
              <a:rPr lang="de-DE" dirty="0" err="1"/>
              <a:t>deseruntias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, </a:t>
            </a:r>
            <a:r>
              <a:rPr lang="de-DE" dirty="0" err="1"/>
              <a:t>cor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fugiaeprate</a:t>
            </a:r>
            <a:r>
              <a:rPr lang="de-DE" dirty="0"/>
              <a:t> </a:t>
            </a:r>
            <a:r>
              <a:rPr lang="de-DE" dirty="0" err="1"/>
              <a:t>voluptatur</a:t>
            </a:r>
            <a:r>
              <a:rPr lang="de-DE" dirty="0"/>
              <a:t>?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F1D8BAD-2C91-4650-AAEF-7462D4E21A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2160" y="6100031"/>
            <a:ext cx="3657000" cy="48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09.12.2022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501706" y="1491049"/>
            <a:ext cx="11193104" cy="1989107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1057274" y="2007118"/>
            <a:ext cx="7582523" cy="51761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rgbClr val="95C11E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chapter</a:t>
            </a:r>
            <a:r>
              <a:rPr lang="de-DE" dirty="0"/>
              <a:t>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9" name="Textplatzhalt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1057274" y="2718092"/>
            <a:ext cx="7582523" cy="5205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Officitas</a:t>
            </a:r>
            <a:r>
              <a:rPr lang="de-DE" dirty="0"/>
              <a:t> </a:t>
            </a:r>
            <a:r>
              <a:rPr lang="de-DE" dirty="0" err="1"/>
              <a:t>estrum</a:t>
            </a:r>
            <a:r>
              <a:rPr lang="de-DE" dirty="0"/>
              <a:t> at </a:t>
            </a:r>
            <a:r>
              <a:rPr lang="de-DE" dirty="0" err="1"/>
              <a:t>alicia</a:t>
            </a:r>
            <a:r>
              <a:rPr lang="de-DE" dirty="0"/>
              <a:t> </a:t>
            </a:r>
            <a:r>
              <a:rPr lang="de-DE" dirty="0" err="1"/>
              <a:t>dolori</a:t>
            </a:r>
            <a:r>
              <a:rPr lang="de-DE" dirty="0"/>
              <a:t> </a:t>
            </a:r>
            <a:r>
              <a:rPr lang="de-DE" dirty="0" err="1"/>
              <a:t>comnisqui</a:t>
            </a:r>
            <a:r>
              <a:rPr lang="de-DE" dirty="0"/>
              <a:t> </a:t>
            </a:r>
            <a:r>
              <a:rPr lang="de-DE" dirty="0" err="1"/>
              <a:t>oditium</a:t>
            </a:r>
            <a:r>
              <a:rPr lang="de-DE" dirty="0"/>
              <a:t> </a:t>
            </a:r>
            <a:r>
              <a:rPr lang="de-DE" dirty="0" err="1"/>
              <a:t>rehenimet</a:t>
            </a:r>
            <a:r>
              <a:rPr lang="de-DE" dirty="0"/>
              <a:t> </a:t>
            </a:r>
            <a:r>
              <a:rPr lang="de-DE" dirty="0" err="1"/>
              <a:t>millor</a:t>
            </a:r>
            <a:r>
              <a:rPr lang="de-DE" dirty="0"/>
              <a:t>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maio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rerum</a:t>
            </a:r>
            <a:r>
              <a:rPr lang="de-DE" dirty="0"/>
              <a:t> si </a:t>
            </a:r>
            <a:r>
              <a:rPr lang="de-DE" dirty="0" err="1"/>
              <a:t>doloruntur</a:t>
            </a:r>
            <a:r>
              <a:rPr lang="de-DE" dirty="0"/>
              <a:t>, </a:t>
            </a:r>
            <a:r>
              <a:rPr lang="de-DE" dirty="0" err="1"/>
              <a:t>odio</a:t>
            </a:r>
            <a:r>
              <a:rPr lang="de-DE" dirty="0"/>
              <a:t> </a:t>
            </a:r>
            <a:r>
              <a:rPr lang="de-DE" dirty="0" err="1"/>
              <a:t>deseruntias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, </a:t>
            </a:r>
            <a:r>
              <a:rPr lang="de-DE" dirty="0" err="1"/>
              <a:t>cor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fugiaeprate</a:t>
            </a:r>
            <a:r>
              <a:rPr lang="de-DE" dirty="0"/>
              <a:t> </a:t>
            </a:r>
            <a:r>
              <a:rPr lang="de-DE" dirty="0" err="1"/>
              <a:t>voluptatur</a:t>
            </a:r>
            <a:r>
              <a:rPr lang="de-DE" dirty="0"/>
              <a:t>?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17"/>
          <a:stretch/>
        </p:blipFill>
        <p:spPr>
          <a:xfrm>
            <a:off x="501705" y="3480156"/>
            <a:ext cx="11200001" cy="241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3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6392861" y="2724334"/>
            <a:ext cx="5350214" cy="356618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solidFill>
              <a:srgbClr val="95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AE30-1886-4442-A7B7-587EC8816C72}" type="datetime1">
              <a:rPr lang="de-DE" smtClean="0"/>
              <a:t>09.12.2022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7115" y="2724334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6" hasCustomPrompt="1"/>
          </p:nvPr>
        </p:nvSpPr>
        <p:spPr>
          <a:xfrm>
            <a:off x="6392863" y="3080952"/>
            <a:ext cx="5350213" cy="2346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392862" y="2724334"/>
            <a:ext cx="5350213" cy="3566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de-DE" dirty="0" err="1"/>
              <a:t>titel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82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896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4055AC-45A4-424E-B60D-F05358075319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00200" y="6356350"/>
            <a:ext cx="6899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85086" y="6358836"/>
            <a:ext cx="570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0FD783-D1A8-46C6-9B75-5DE19FB556BD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091" y="5949566"/>
            <a:ext cx="2106207" cy="83489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739" y="417602"/>
            <a:ext cx="1811460" cy="82274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99" y="1422054"/>
            <a:ext cx="11808689" cy="7693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6941"/>
            <a:ext cx="11695200" cy="39624"/>
          </a:xfrm>
          <a:prstGeom prst="rect">
            <a:avLst/>
          </a:prstGeom>
        </p:spPr>
      </p:pic>
      <p:sp>
        <p:nvSpPr>
          <p:cNvPr id="11" name="Rechteck 10"/>
          <p:cNvSpPr/>
          <p:nvPr userDrawn="1"/>
        </p:nvSpPr>
        <p:spPr>
          <a:xfrm>
            <a:off x="7977719" y="6131906"/>
            <a:ext cx="1130531" cy="4488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Insert Logo via Master</a:t>
            </a:r>
          </a:p>
        </p:txBody>
      </p:sp>
    </p:spTree>
    <p:extLst>
      <p:ext uri="{BB962C8B-B14F-4D97-AF65-F5344CB8AC3E}">
        <p14:creationId xmlns:p14="http://schemas.microsoft.com/office/powerpoint/2010/main" val="378591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51" r:id="rId3"/>
    <p:sldLayoutId id="2147483652" r:id="rId4"/>
    <p:sldLayoutId id="2147483653" r:id="rId5"/>
    <p:sldLayoutId id="2147483661" r:id="rId6"/>
    <p:sldLayoutId id="2147483660" r:id="rId7"/>
    <p:sldLayoutId id="2147483666" r:id="rId8"/>
    <p:sldLayoutId id="2147483662" r:id="rId9"/>
    <p:sldLayoutId id="2147483664" r:id="rId10"/>
    <p:sldLayoutId id="214748365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.salemink@rug.nl" TargetMode="External"/><Relationship Id="rId2" Type="http://schemas.openxmlformats.org/officeDocument/2006/relationships/hyperlink" Target="mailto:c.t.rundel@rug.n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667D-6570-4A5B-A52C-3CC1764345DD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388075" y="4273894"/>
            <a:ext cx="3996708" cy="509122"/>
          </a:xfrm>
        </p:spPr>
        <p:txBody>
          <a:bodyPr/>
          <a:lstStyle/>
          <a:p>
            <a:pPr algn="ctr"/>
            <a:r>
              <a:rPr lang="de-DE" sz="2800" dirty="0"/>
              <a:t>Workshop </a:t>
            </a:r>
          </a:p>
          <a:p>
            <a:pPr algn="ctr"/>
            <a:br>
              <a:rPr lang="de-DE" sz="1600" b="1" dirty="0"/>
            </a:br>
            <a:r>
              <a:rPr lang="de-DE" sz="2400" b="1" dirty="0"/>
              <a:t>Stakeholder and </a:t>
            </a:r>
            <a:r>
              <a:rPr lang="de-DE" sz="2400" b="1" dirty="0" err="1"/>
              <a:t>citizen</a:t>
            </a:r>
            <a:r>
              <a:rPr lang="de-DE" sz="2400" b="1" dirty="0"/>
              <a:t> </a:t>
            </a:r>
            <a:r>
              <a:rPr lang="de-DE" sz="2400" b="1" dirty="0" err="1"/>
              <a:t>participation</a:t>
            </a:r>
            <a:r>
              <a:rPr lang="de-DE" sz="2400" b="1" dirty="0"/>
              <a:t> 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845403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D69BA-981C-4CAB-A572-F35F73F7C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273" y="2440620"/>
            <a:ext cx="8106825" cy="517610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participation</a:t>
            </a:r>
            <a:r>
              <a:rPr lang="de-DE" dirty="0"/>
              <a:t> and </a:t>
            </a:r>
            <a:r>
              <a:rPr lang="de-DE" dirty="0" err="1"/>
              <a:t>input</a:t>
            </a:r>
            <a:r>
              <a:rPr lang="de-DE" dirty="0"/>
              <a:t>!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4706C5-3092-4548-AC3E-DC92F1A3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F4AE-3533-4249-B1FA-095546B4029B}" type="datetime1">
              <a:rPr lang="de-DE" smtClean="0"/>
              <a:t>09.12.2022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E99C77-CEDD-4115-A3CE-038E967E2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F8A5E4-95CB-4A75-A962-1E917027A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10</a:t>
            </a:fld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0797234-F88F-4547-9AE4-15DAA6A507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66944" y="3284369"/>
            <a:ext cx="7582523" cy="520516"/>
          </a:xfrm>
        </p:spPr>
        <p:txBody>
          <a:bodyPr/>
          <a:lstStyle/>
          <a:p>
            <a:r>
              <a:rPr lang="de-DE" sz="1800" dirty="0"/>
              <a:t>CONTACT:</a:t>
            </a:r>
            <a:br>
              <a:rPr lang="de-DE" sz="1800" dirty="0"/>
            </a:br>
            <a:br>
              <a:rPr lang="de-DE" sz="1800" dirty="0"/>
            </a:br>
            <a:r>
              <a:rPr lang="de-DE" sz="1800" dirty="0"/>
              <a:t>Christina Rundel </a:t>
            </a:r>
            <a:r>
              <a:rPr lang="de-DE" sz="1800" dirty="0">
                <a:hlinkClick r:id="rId2"/>
              </a:rPr>
              <a:t>c.t.rundel@rug.nl</a:t>
            </a:r>
            <a:endParaRPr lang="de-DE" sz="1800" dirty="0"/>
          </a:p>
          <a:p>
            <a:r>
              <a:rPr lang="de-DE" sz="1800" dirty="0" err="1"/>
              <a:t>Koen</a:t>
            </a:r>
            <a:r>
              <a:rPr lang="de-DE" sz="1800" dirty="0"/>
              <a:t> </a:t>
            </a:r>
            <a:r>
              <a:rPr lang="de-DE" sz="1800" dirty="0" err="1"/>
              <a:t>Salemink</a:t>
            </a:r>
            <a:r>
              <a:rPr lang="de-DE" sz="1800" dirty="0"/>
              <a:t> </a:t>
            </a:r>
            <a:r>
              <a:rPr lang="de-DE" sz="1800" dirty="0" err="1">
                <a:hlinkClick r:id="rId3"/>
              </a:rPr>
              <a:t>k.salemink</a:t>
            </a:r>
            <a:r>
              <a:rPr lang="en-GB" sz="1800" dirty="0">
                <a:hlinkClick r:id="rId3"/>
              </a:rPr>
              <a:t>@rug.nl</a:t>
            </a:r>
            <a:r>
              <a:rPr lang="en-GB" sz="1800" dirty="0"/>
              <a:t> 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pic>
        <p:nvPicPr>
          <p:cNvPr id="10" name="Graphic 9" descr="Customer review">
            <a:extLst>
              <a:ext uri="{FF2B5EF4-FFF2-40B4-BE49-F238E27FC236}">
                <a16:creationId xmlns:a16="http://schemas.microsoft.com/office/drawing/2014/main" id="{DFCE29BE-B610-6804-9C5C-CBAB6D6227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38044" y="1983420"/>
            <a:ext cx="1324708" cy="132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71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 err="1">
                <a:solidFill>
                  <a:srgbClr val="95C11E"/>
                </a:solidFill>
              </a:rPr>
              <a:t>Today‘s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programme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32106F-44BD-1316-A6A5-4ED98220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90" y="1287430"/>
            <a:ext cx="8669263" cy="458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3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CORA and </a:t>
            </a:r>
            <a:r>
              <a:rPr lang="de-DE" dirty="0" err="1">
                <a:solidFill>
                  <a:srgbClr val="95C11E"/>
                </a:solidFill>
              </a:rPr>
              <a:t>this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workshop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series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701B6-A0CF-FD9D-8502-929CDDDA6F85}"/>
              </a:ext>
            </a:extLst>
          </p:cNvPr>
          <p:cNvSpPr txBox="1"/>
          <p:nvPr/>
        </p:nvSpPr>
        <p:spPr>
          <a:xfrm>
            <a:off x="944545" y="2120202"/>
            <a:ext cx="59084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591"/>
                </a:solidFill>
              </a:rPr>
              <a:t>Interreg North Sea Region project CORA started in 2017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591"/>
                </a:solidFill>
              </a:rPr>
              <a:t>18 partners from 7 European countries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459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DE" sz="2000" b="1" dirty="0">
              <a:solidFill>
                <a:srgbClr val="00459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691D86-13E4-1812-E1CC-3D78EEDB73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104" t="38593" r="28627" b="41281"/>
          <a:stretch/>
        </p:blipFill>
        <p:spPr>
          <a:xfrm>
            <a:off x="1562314" y="3283299"/>
            <a:ext cx="3446585" cy="13163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050184-6F02-A7E6-00A6-93DCD7C3D9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231" t="25995" r="53681" b="38209"/>
          <a:stretch/>
        </p:blipFill>
        <p:spPr>
          <a:xfrm>
            <a:off x="7470957" y="2120202"/>
            <a:ext cx="3776498" cy="328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5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CORA and </a:t>
            </a:r>
            <a:r>
              <a:rPr lang="de-DE" dirty="0" err="1">
                <a:solidFill>
                  <a:srgbClr val="95C11E"/>
                </a:solidFill>
              </a:rPr>
              <a:t>this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workshop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series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701B6-A0CF-FD9D-8502-929CDDDA6F85}"/>
              </a:ext>
            </a:extLst>
          </p:cNvPr>
          <p:cNvSpPr txBox="1"/>
          <p:nvPr/>
        </p:nvSpPr>
        <p:spPr>
          <a:xfrm>
            <a:off x="944545" y="2120202"/>
            <a:ext cx="59084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>
              <a:solidFill>
                <a:srgbClr val="00459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591"/>
                </a:solidFill>
              </a:rPr>
              <a:t>Survey among participating and neighbouring municipalities- let us identify interests and needs</a:t>
            </a:r>
          </a:p>
          <a:p>
            <a:endParaRPr lang="en-GB" sz="2000" b="1" dirty="0">
              <a:solidFill>
                <a:srgbClr val="00459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591"/>
                </a:solidFill>
              </a:rPr>
              <a:t>Workshop series developed </a:t>
            </a:r>
          </a:p>
          <a:p>
            <a:endParaRPr lang="en-GB" sz="2000" b="1" dirty="0">
              <a:solidFill>
                <a:srgbClr val="00459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591"/>
                </a:solidFill>
              </a:rPr>
              <a:t>Today’s focus: </a:t>
            </a:r>
            <a:r>
              <a:rPr lang="en-GB" sz="2000" b="1" u="sng" dirty="0">
                <a:solidFill>
                  <a:srgbClr val="004591"/>
                </a:solidFill>
              </a:rPr>
              <a:t>Stakeholder and citizen participation </a:t>
            </a:r>
          </a:p>
          <a:p>
            <a:endParaRPr lang="en-GB" sz="2000" b="1" dirty="0">
              <a:solidFill>
                <a:srgbClr val="004591"/>
              </a:solidFill>
            </a:endParaRPr>
          </a:p>
          <a:p>
            <a:endParaRPr lang="en-DE" sz="2000" b="1" dirty="0">
              <a:solidFill>
                <a:srgbClr val="00459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CC484F-F4B4-0B1A-671E-AFD903F609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00" r="1264"/>
          <a:stretch/>
        </p:blipFill>
        <p:spPr>
          <a:xfrm>
            <a:off x="7087808" y="2421654"/>
            <a:ext cx="4919973" cy="2368410"/>
          </a:xfrm>
          <a:prstGeom prst="rect">
            <a:avLst/>
          </a:prstGeom>
          <a:ln>
            <a:solidFill>
              <a:srgbClr val="00459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CF0E27-148D-6E45-9582-901D7E10D2A7}"/>
              </a:ext>
            </a:extLst>
          </p:cNvPr>
          <p:cNvSpPr txBox="1"/>
          <p:nvPr/>
        </p:nvSpPr>
        <p:spPr>
          <a:xfrm>
            <a:off x="9214339" y="1972731"/>
            <a:ext cx="3557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Website: ruraldigital.eu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782655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Stakeholder and </a:t>
            </a:r>
            <a:r>
              <a:rPr lang="de-DE" dirty="0" err="1">
                <a:solidFill>
                  <a:srgbClr val="95C11E"/>
                </a:solidFill>
              </a:rPr>
              <a:t>citizen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participation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396090" y="1550286"/>
            <a:ext cx="7984236" cy="4295878"/>
          </a:xfrm>
        </p:spPr>
        <p:txBody>
          <a:bodyPr/>
          <a:lstStyle/>
          <a:p>
            <a:pPr lvl="0"/>
            <a:endParaRPr lang="de-DE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5B268B42-6ED6-32FA-CA74-4DCAEAA2913D}"/>
              </a:ext>
            </a:extLst>
          </p:cNvPr>
          <p:cNvSpPr/>
          <p:nvPr/>
        </p:nvSpPr>
        <p:spPr>
          <a:xfrm>
            <a:off x="1786581" y="1883562"/>
            <a:ext cx="2994409" cy="17182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Why?</a:t>
            </a:r>
            <a:endParaRPr lang="en-DE" b="1" dirty="0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E168CA73-2C56-5100-B4EE-EA3961321474}"/>
              </a:ext>
            </a:extLst>
          </p:cNvPr>
          <p:cNvSpPr/>
          <p:nvPr/>
        </p:nvSpPr>
        <p:spPr>
          <a:xfrm>
            <a:off x="5978780" y="2472395"/>
            <a:ext cx="2994409" cy="1828369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How? </a:t>
            </a:r>
            <a:endParaRPr lang="en-DE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BB71C7-9A57-6302-5919-7FDDFB601A8B}"/>
              </a:ext>
            </a:extLst>
          </p:cNvPr>
          <p:cNvSpPr txBox="1"/>
          <p:nvPr/>
        </p:nvSpPr>
        <p:spPr>
          <a:xfrm>
            <a:off x="7270803" y="3935666"/>
            <a:ext cx="4260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/>
            </a:br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/>
              <a:t>How to set it on the agenda?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/>
              <a:t>Focus on during this workshop  </a:t>
            </a:r>
            <a:endParaRPr lang="en-DE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28FFAD-FC3F-E63C-C47B-84DAAC343115}"/>
              </a:ext>
            </a:extLst>
          </p:cNvPr>
          <p:cNvSpPr txBox="1"/>
          <p:nvPr/>
        </p:nvSpPr>
        <p:spPr>
          <a:xfrm>
            <a:off x="1082410" y="4213933"/>
            <a:ext cx="3369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/>
              <a:t>Extra value?</a:t>
            </a:r>
            <a:endParaRPr lang="en-DE" b="1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/>
              <a:t>What are the needs (citizens, businesses…)?</a:t>
            </a:r>
          </a:p>
        </p:txBody>
      </p:sp>
    </p:spTree>
    <p:extLst>
      <p:ext uri="{BB962C8B-B14F-4D97-AF65-F5344CB8AC3E}">
        <p14:creationId xmlns:p14="http://schemas.microsoft.com/office/powerpoint/2010/main" val="274619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 err="1">
                <a:solidFill>
                  <a:srgbClr val="95C11E"/>
                </a:solidFill>
              </a:rPr>
              <a:t>Insights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from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the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literature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6459" y="1471980"/>
            <a:ext cx="9732666" cy="429587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de-DE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4591"/>
                </a:solidFill>
              </a:rPr>
              <a:t>Participation</a:t>
            </a:r>
            <a:r>
              <a:rPr lang="de-DE" sz="2000" dirty="0">
                <a:solidFill>
                  <a:srgbClr val="004591"/>
                </a:solidFill>
              </a:rPr>
              <a:t> not </a:t>
            </a:r>
            <a:r>
              <a:rPr lang="de-DE" sz="2000" dirty="0" err="1">
                <a:solidFill>
                  <a:srgbClr val="004591"/>
                </a:solidFill>
              </a:rPr>
              <a:t>default</a:t>
            </a:r>
            <a:r>
              <a:rPr lang="de-DE" sz="2000" dirty="0">
                <a:solidFill>
                  <a:srgbClr val="004591"/>
                </a:solidFill>
              </a:rPr>
              <a:t> (</a:t>
            </a:r>
            <a:r>
              <a:rPr lang="de-DE" sz="2000" dirty="0" err="1">
                <a:solidFill>
                  <a:srgbClr val="004591"/>
                </a:solidFill>
              </a:rPr>
              <a:t>Shortall</a:t>
            </a:r>
            <a:r>
              <a:rPr lang="de-DE" sz="2000" dirty="0">
                <a:solidFill>
                  <a:srgbClr val="004591"/>
                </a:solidFill>
              </a:rPr>
              <a:t>, 2008)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4591"/>
                </a:solidFill>
              </a:rPr>
              <a:t>Participation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facilitated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by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new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technologies</a:t>
            </a:r>
            <a:r>
              <a:rPr lang="de-DE" sz="2000" dirty="0">
                <a:solidFill>
                  <a:srgbClr val="004591"/>
                </a:solidFill>
              </a:rPr>
              <a:t> (OECD, 2020), digital </a:t>
            </a:r>
            <a:r>
              <a:rPr lang="de-DE" sz="2000" dirty="0" err="1">
                <a:solidFill>
                  <a:srgbClr val="004591"/>
                </a:solidFill>
              </a:rPr>
              <a:t>literacy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precondition</a:t>
            </a:r>
            <a:r>
              <a:rPr lang="de-DE" sz="2000" dirty="0">
                <a:solidFill>
                  <a:srgbClr val="004591"/>
                </a:solidFill>
              </a:rPr>
              <a:t>  </a:t>
            </a:r>
            <a:br>
              <a:rPr lang="de-DE" sz="2000" dirty="0">
                <a:solidFill>
                  <a:srgbClr val="004591"/>
                </a:solidFill>
              </a:rPr>
            </a:br>
            <a:endParaRPr lang="de-DE" sz="2000" dirty="0">
              <a:solidFill>
                <a:srgbClr val="00459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4591"/>
                </a:solidFill>
              </a:rPr>
              <a:t>Local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interactions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citizens</a:t>
            </a:r>
            <a:r>
              <a:rPr lang="de-DE" sz="2000" dirty="0">
                <a:solidFill>
                  <a:srgbClr val="004591"/>
                </a:solidFill>
              </a:rPr>
              <a:t>- </a:t>
            </a:r>
            <a:r>
              <a:rPr lang="de-DE" sz="2000" dirty="0" err="1">
                <a:solidFill>
                  <a:srgbClr val="004591"/>
                </a:solidFill>
              </a:rPr>
              <a:t>government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important</a:t>
            </a:r>
            <a:r>
              <a:rPr lang="de-DE" sz="2000" dirty="0">
                <a:solidFill>
                  <a:srgbClr val="004591"/>
                </a:solidFill>
              </a:rPr>
              <a:t>, potential </a:t>
            </a:r>
            <a:r>
              <a:rPr lang="de-DE" sz="2000" dirty="0" err="1">
                <a:solidFill>
                  <a:srgbClr val="004591"/>
                </a:solidFill>
              </a:rPr>
              <a:t>of</a:t>
            </a:r>
            <a:r>
              <a:rPr lang="de-DE" sz="2000" dirty="0">
                <a:solidFill>
                  <a:srgbClr val="004591"/>
                </a:solidFill>
              </a:rPr>
              <a:t> online </a:t>
            </a:r>
            <a:r>
              <a:rPr lang="de-DE" sz="2000" dirty="0" err="1">
                <a:solidFill>
                  <a:srgbClr val="004591"/>
                </a:solidFill>
              </a:rPr>
              <a:t>tools</a:t>
            </a:r>
            <a:r>
              <a:rPr lang="de-DE" sz="2000" dirty="0">
                <a:solidFill>
                  <a:srgbClr val="004591"/>
                </a:solidFill>
              </a:rPr>
              <a:t>; but </a:t>
            </a:r>
            <a:r>
              <a:rPr lang="de-DE" sz="2000" dirty="0" err="1">
                <a:solidFill>
                  <a:srgbClr val="004591"/>
                </a:solidFill>
              </a:rPr>
              <a:t>development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towards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more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interaction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impeded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by</a:t>
            </a:r>
            <a:r>
              <a:rPr lang="de-DE" sz="2000" dirty="0">
                <a:solidFill>
                  <a:srgbClr val="004591"/>
                </a:solidFill>
              </a:rPr>
              <a:t> limited </a:t>
            </a:r>
            <a:r>
              <a:rPr lang="de-DE" sz="2000" dirty="0" err="1">
                <a:solidFill>
                  <a:srgbClr val="004591"/>
                </a:solidFill>
              </a:rPr>
              <a:t>resources</a:t>
            </a:r>
            <a:r>
              <a:rPr lang="de-DE" sz="2000" dirty="0">
                <a:solidFill>
                  <a:srgbClr val="004591"/>
                </a:solidFill>
              </a:rPr>
              <a:t> &amp; capabilities (Sandoval-</a:t>
            </a:r>
            <a:r>
              <a:rPr lang="de-DE" sz="2000" dirty="0" err="1">
                <a:solidFill>
                  <a:srgbClr val="004591"/>
                </a:solidFill>
              </a:rPr>
              <a:t>Almazan</a:t>
            </a:r>
            <a:r>
              <a:rPr lang="de-DE" sz="2000" dirty="0">
                <a:solidFill>
                  <a:srgbClr val="004591"/>
                </a:solidFill>
              </a:rPr>
              <a:t> &amp; Gil-Garcia, 2012) </a:t>
            </a:r>
            <a:br>
              <a:rPr lang="de-DE" sz="2000" dirty="0">
                <a:solidFill>
                  <a:srgbClr val="004591"/>
                </a:solidFill>
              </a:rPr>
            </a:br>
            <a:endParaRPr lang="de-DE" sz="2000" dirty="0">
              <a:solidFill>
                <a:srgbClr val="004591"/>
              </a:solidFill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4591"/>
                </a:solidFill>
              </a:rPr>
              <a:t>Negative and positive </a:t>
            </a:r>
            <a:r>
              <a:rPr lang="de-DE" sz="2000" dirty="0" err="1">
                <a:solidFill>
                  <a:srgbClr val="004591"/>
                </a:solidFill>
              </a:rPr>
              <a:t>impacts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found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regarding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influence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of</a:t>
            </a:r>
            <a:r>
              <a:rPr lang="de-DE" sz="2000" dirty="0">
                <a:solidFill>
                  <a:srgbClr val="004591"/>
                </a:solidFill>
              </a:rPr>
              <a:t> ICT </a:t>
            </a:r>
            <a:r>
              <a:rPr lang="de-DE" sz="2000" dirty="0" err="1">
                <a:solidFill>
                  <a:srgbClr val="004591"/>
                </a:solidFill>
              </a:rPr>
              <a:t>usage</a:t>
            </a:r>
            <a:r>
              <a:rPr lang="de-DE" sz="2000" dirty="0">
                <a:solidFill>
                  <a:srgbClr val="004591"/>
                </a:solidFill>
              </a:rPr>
              <a:t> on </a:t>
            </a:r>
            <a:r>
              <a:rPr lang="de-DE" sz="2000" dirty="0" err="1">
                <a:solidFill>
                  <a:srgbClr val="004591"/>
                </a:solidFill>
              </a:rPr>
              <a:t>participation</a:t>
            </a:r>
            <a:r>
              <a:rPr lang="de-DE" sz="2000" dirty="0">
                <a:solidFill>
                  <a:srgbClr val="004591"/>
                </a:solidFill>
              </a:rPr>
              <a:t>; </a:t>
            </a:r>
            <a:r>
              <a:rPr lang="de-DE" sz="2000" dirty="0" err="1">
                <a:solidFill>
                  <a:srgbClr val="004591"/>
                </a:solidFill>
              </a:rPr>
              <a:t>civic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engagement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influenced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by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socio-economic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factors</a:t>
            </a:r>
            <a:r>
              <a:rPr lang="de-DE" sz="2000" dirty="0">
                <a:solidFill>
                  <a:srgbClr val="004591"/>
                </a:solidFill>
              </a:rPr>
              <a:t> (</a:t>
            </a:r>
            <a:r>
              <a:rPr lang="de-DE" sz="2000" dirty="0" err="1">
                <a:solidFill>
                  <a:srgbClr val="004591"/>
                </a:solidFill>
              </a:rPr>
              <a:t>income</a:t>
            </a:r>
            <a:r>
              <a:rPr lang="de-DE" sz="2000" dirty="0">
                <a:solidFill>
                  <a:srgbClr val="004591"/>
                </a:solidFill>
              </a:rPr>
              <a:t>, </a:t>
            </a:r>
            <a:r>
              <a:rPr lang="de-DE" sz="2000" dirty="0" err="1">
                <a:solidFill>
                  <a:srgbClr val="004591"/>
                </a:solidFill>
              </a:rPr>
              <a:t>education</a:t>
            </a:r>
            <a:r>
              <a:rPr lang="de-DE" sz="2000" dirty="0">
                <a:solidFill>
                  <a:srgbClr val="004591"/>
                </a:solidFill>
              </a:rPr>
              <a:t>) (e.g. </a:t>
            </a:r>
            <a:r>
              <a:rPr lang="de-DE" sz="2000" dirty="0" err="1">
                <a:solidFill>
                  <a:srgbClr val="004591"/>
                </a:solidFill>
              </a:rPr>
              <a:t>Whitacre</a:t>
            </a:r>
            <a:r>
              <a:rPr lang="de-DE" sz="2000" dirty="0">
                <a:solidFill>
                  <a:srgbClr val="004591"/>
                </a:solidFill>
              </a:rPr>
              <a:t> &amp; </a:t>
            </a:r>
            <a:r>
              <a:rPr lang="de-DE" sz="2000" dirty="0" err="1">
                <a:solidFill>
                  <a:srgbClr val="004591"/>
                </a:solidFill>
              </a:rPr>
              <a:t>Manlove</a:t>
            </a:r>
            <a:r>
              <a:rPr lang="de-DE" sz="2000" dirty="0">
                <a:solidFill>
                  <a:srgbClr val="004591"/>
                </a:solidFill>
              </a:rPr>
              <a:t>, 2016) </a:t>
            </a:r>
          </a:p>
          <a:p>
            <a:pPr>
              <a:lnSpc>
                <a:spcPct val="100000"/>
              </a:lnSpc>
            </a:pPr>
            <a:r>
              <a:rPr lang="de-DE" dirty="0">
                <a:solidFill>
                  <a:srgbClr val="004591"/>
                </a:solidFill>
              </a:rPr>
              <a:t>…</a:t>
            </a:r>
          </a:p>
          <a:p>
            <a:pPr>
              <a:lnSpc>
                <a:spcPct val="10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409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Summary </a:t>
            </a:r>
            <a:r>
              <a:rPr lang="de-DE" dirty="0" err="1">
                <a:solidFill>
                  <a:srgbClr val="95C11E"/>
                </a:solidFill>
              </a:rPr>
              <a:t>workshop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findings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27184" y="1717687"/>
            <a:ext cx="9391007" cy="429587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High </a:t>
            </a:r>
            <a:r>
              <a:rPr lang="de-DE" dirty="0" err="1">
                <a:solidFill>
                  <a:srgbClr val="004591"/>
                </a:solidFill>
              </a:rPr>
              <a:t>expectations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for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municipalities</a:t>
            </a:r>
            <a:r>
              <a:rPr lang="de-DE" dirty="0">
                <a:solidFill>
                  <a:srgbClr val="004591"/>
                </a:solidFill>
              </a:rPr>
              <a:t>, </a:t>
            </a:r>
            <a:r>
              <a:rPr lang="de-DE" dirty="0" err="1">
                <a:solidFill>
                  <a:srgbClr val="004591"/>
                </a:solidFill>
              </a:rPr>
              <a:t>proactive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004591"/>
                </a:solidFill>
              </a:rPr>
              <a:t>Facilitator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for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networking</a:t>
            </a:r>
            <a:r>
              <a:rPr lang="de-DE" dirty="0">
                <a:solidFill>
                  <a:srgbClr val="004591"/>
                </a:solidFill>
              </a:rPr>
              <a:t>/ </a:t>
            </a:r>
            <a:r>
              <a:rPr lang="de-DE" dirty="0" err="1">
                <a:solidFill>
                  <a:srgbClr val="004591"/>
                </a:solidFill>
              </a:rPr>
              <a:t>getting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people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together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Small </a:t>
            </a:r>
            <a:r>
              <a:rPr lang="de-DE" dirty="0" err="1">
                <a:solidFill>
                  <a:srgbClr val="004591"/>
                </a:solidFill>
              </a:rPr>
              <a:t>works</a:t>
            </a:r>
            <a:r>
              <a:rPr lang="de-DE" dirty="0">
                <a:solidFill>
                  <a:srgbClr val="004591"/>
                </a:solidFill>
              </a:rPr>
              <a:t> different </a:t>
            </a:r>
            <a:r>
              <a:rPr lang="de-DE" dirty="0">
                <a:solidFill>
                  <a:srgbClr val="004591"/>
                </a:solidFill>
                <a:sym typeface="Wingdings" panose="05000000000000000000" pitchFamily="2" charset="2"/>
              </a:rPr>
              <a:t>e.g. individual support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  <a:sym typeface="Wingdings" panose="05000000000000000000" pitchFamily="2" charset="2"/>
              </a:rPr>
              <a:t>Trust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  <a:sym typeface="Wingdings" panose="05000000000000000000" pitchFamily="2" charset="2"/>
              </a:rPr>
              <a:t>Projects </a:t>
            </a:r>
            <a:r>
              <a:rPr lang="de-DE" dirty="0" err="1">
                <a:solidFill>
                  <a:srgbClr val="004591"/>
                </a:solidFill>
                <a:sym typeface="Wingdings" panose="05000000000000000000" pitchFamily="2" charset="2"/>
              </a:rPr>
              <a:t>as</a:t>
            </a:r>
            <a:r>
              <a:rPr lang="de-DE" dirty="0">
                <a:solidFill>
                  <a:srgbClr val="004591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004591"/>
                </a:solidFill>
                <a:sym typeface="Wingdings" panose="05000000000000000000" pitchFamily="2" charset="2"/>
              </a:rPr>
              <a:t>inspiration</a:t>
            </a:r>
            <a:r>
              <a:rPr lang="de-DE" dirty="0">
                <a:solidFill>
                  <a:srgbClr val="004591"/>
                </a:solidFill>
                <a:sym typeface="Wingdings" panose="05000000000000000000" pitchFamily="2" charset="2"/>
              </a:rPr>
              <a:t>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Digital </a:t>
            </a:r>
            <a:r>
              <a:rPr lang="de-DE" dirty="0" err="1">
                <a:solidFill>
                  <a:srgbClr val="004591"/>
                </a:solidFill>
              </a:rPr>
              <a:t>as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tool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Digital </a:t>
            </a:r>
            <a:r>
              <a:rPr lang="de-DE" dirty="0" err="1">
                <a:solidFill>
                  <a:srgbClr val="004591"/>
                </a:solidFill>
              </a:rPr>
              <a:t>for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data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Digital </a:t>
            </a:r>
            <a:r>
              <a:rPr lang="de-DE" dirty="0" err="1">
                <a:solidFill>
                  <a:srgbClr val="004591"/>
                </a:solidFill>
              </a:rPr>
              <a:t>as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basis</a:t>
            </a:r>
            <a:r>
              <a:rPr lang="de-DE" dirty="0">
                <a:solidFill>
                  <a:srgbClr val="004591"/>
                </a:solidFill>
              </a:rPr>
              <a:t>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Type </a:t>
            </a:r>
            <a:r>
              <a:rPr lang="de-DE" dirty="0" err="1">
                <a:solidFill>
                  <a:srgbClr val="004591"/>
                </a:solidFill>
              </a:rPr>
              <a:t>of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engagement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important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Communication </a:t>
            </a:r>
            <a:r>
              <a:rPr lang="de-DE" dirty="0" err="1">
                <a:solidFill>
                  <a:srgbClr val="004591"/>
                </a:solidFill>
              </a:rPr>
              <a:t>key</a:t>
            </a:r>
            <a:endParaRPr lang="de-DE" dirty="0">
              <a:solidFill>
                <a:srgbClr val="004591"/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591"/>
                </a:solidFill>
              </a:rPr>
              <a:t>Drink a </a:t>
            </a:r>
            <a:r>
              <a:rPr lang="de-DE" dirty="0" err="1">
                <a:solidFill>
                  <a:srgbClr val="004591"/>
                </a:solidFill>
              </a:rPr>
              <a:t>lot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of</a:t>
            </a:r>
            <a:r>
              <a:rPr lang="de-DE" dirty="0">
                <a:solidFill>
                  <a:srgbClr val="004591"/>
                </a:solidFill>
              </a:rPr>
              <a:t> </a:t>
            </a:r>
            <a:r>
              <a:rPr lang="de-DE" dirty="0" err="1">
                <a:solidFill>
                  <a:srgbClr val="004591"/>
                </a:solidFill>
              </a:rPr>
              <a:t>coffee</a:t>
            </a:r>
            <a:r>
              <a:rPr lang="de-DE" dirty="0">
                <a:solidFill>
                  <a:srgbClr val="004591"/>
                </a:solidFill>
              </a:rPr>
              <a:t> ;)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rgbClr val="0045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0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Summary </a:t>
            </a:r>
            <a:r>
              <a:rPr lang="de-DE" dirty="0" err="1">
                <a:solidFill>
                  <a:srgbClr val="95C11E"/>
                </a:solidFill>
              </a:rPr>
              <a:t>workshop</a:t>
            </a:r>
            <a:r>
              <a:rPr lang="de-DE" dirty="0">
                <a:solidFill>
                  <a:srgbClr val="95C11E"/>
                </a:solidFill>
              </a:rPr>
              <a:t> </a:t>
            </a:r>
            <a:r>
              <a:rPr lang="de-DE" dirty="0" err="1">
                <a:solidFill>
                  <a:srgbClr val="95C11E"/>
                </a:solidFill>
              </a:rPr>
              <a:t>findings</a:t>
            </a:r>
            <a:r>
              <a:rPr lang="de-DE" dirty="0">
                <a:solidFill>
                  <a:srgbClr val="95C11E"/>
                </a:solidFill>
              </a:rPr>
              <a:t> (2)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07087" y="2330636"/>
            <a:ext cx="9391007" cy="429587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591"/>
                </a:solidFill>
              </a:rPr>
              <a:t>Who wants to participate or engage, and why?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591"/>
                </a:solidFill>
              </a:rPr>
              <a:t>What role is expected in which phase?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591"/>
                </a:solidFill>
              </a:rPr>
              <a:t>Building trust and reaching out -&gt; how to convince (higher) management that this time-consuming approach pays off?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>
              <a:solidFill>
                <a:srgbClr val="0045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9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6090" y="623371"/>
            <a:ext cx="7582523" cy="517610"/>
          </a:xfrm>
        </p:spPr>
        <p:txBody>
          <a:bodyPr/>
          <a:lstStyle/>
          <a:p>
            <a:r>
              <a:rPr lang="de-DE" dirty="0">
                <a:solidFill>
                  <a:srgbClr val="95C11E"/>
                </a:solidFill>
              </a:rPr>
              <a:t>Workshop </a:t>
            </a:r>
            <a:r>
              <a:rPr lang="de-DE" dirty="0" err="1">
                <a:solidFill>
                  <a:srgbClr val="95C11E"/>
                </a:solidFill>
              </a:rPr>
              <a:t>series</a:t>
            </a:r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09.12.2022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597039" y="1938751"/>
            <a:ext cx="9391007" cy="429587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de-DE" dirty="0"/>
          </a:p>
          <a:p>
            <a:pPr>
              <a:lnSpc>
                <a:spcPct val="100000"/>
              </a:lnSpc>
            </a:pPr>
            <a:r>
              <a:rPr lang="de-DE" sz="2000" u="sng" dirty="0">
                <a:solidFill>
                  <a:srgbClr val="004591"/>
                </a:solidFill>
              </a:rPr>
              <a:t>Outlook: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One</a:t>
            </a:r>
            <a:r>
              <a:rPr lang="de-DE" sz="2000" dirty="0">
                <a:solidFill>
                  <a:srgbClr val="004591"/>
                </a:solidFill>
              </a:rPr>
              <a:t> </a:t>
            </a:r>
            <a:r>
              <a:rPr lang="de-DE" sz="2000" dirty="0" err="1">
                <a:solidFill>
                  <a:srgbClr val="004591"/>
                </a:solidFill>
              </a:rPr>
              <a:t>workshop</a:t>
            </a:r>
            <a:r>
              <a:rPr lang="de-DE" sz="2000" dirty="0">
                <a:solidFill>
                  <a:srgbClr val="004591"/>
                </a:solidFill>
              </a:rPr>
              <a:t> still </a:t>
            </a:r>
            <a:r>
              <a:rPr lang="de-DE" sz="2000" dirty="0" err="1">
                <a:solidFill>
                  <a:srgbClr val="004591"/>
                </a:solidFill>
              </a:rPr>
              <a:t>to</a:t>
            </a:r>
            <a:r>
              <a:rPr lang="de-DE" sz="2000" dirty="0">
                <a:solidFill>
                  <a:srgbClr val="004591"/>
                </a:solidFill>
              </a:rPr>
              <a:t> follow!</a:t>
            </a:r>
          </a:p>
          <a:p>
            <a:pPr>
              <a:lnSpc>
                <a:spcPct val="100000"/>
              </a:lnSpc>
            </a:pPr>
            <a:endParaRPr lang="de-DE" sz="2000" dirty="0">
              <a:solidFill>
                <a:srgbClr val="00459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GB" sz="2400" dirty="0">
                <a:solidFill>
                  <a:srgbClr val="004591"/>
                </a:solidFill>
              </a:rPr>
              <a:t>‘</a:t>
            </a:r>
            <a:r>
              <a:rPr lang="de-DE" sz="2400" dirty="0" err="1">
                <a:solidFill>
                  <a:srgbClr val="004591"/>
                </a:solidFill>
              </a:rPr>
              <a:t>Digitalisation</a:t>
            </a:r>
            <a:r>
              <a:rPr lang="de-DE" sz="2400" dirty="0">
                <a:solidFill>
                  <a:srgbClr val="004591"/>
                </a:solidFill>
              </a:rPr>
              <a:t> </a:t>
            </a:r>
            <a:r>
              <a:rPr lang="de-DE" sz="2400" dirty="0" err="1">
                <a:solidFill>
                  <a:srgbClr val="004591"/>
                </a:solidFill>
              </a:rPr>
              <a:t>of</a:t>
            </a:r>
            <a:r>
              <a:rPr lang="de-DE" sz="2400" dirty="0">
                <a:solidFill>
                  <a:srgbClr val="004591"/>
                </a:solidFill>
              </a:rPr>
              <a:t> </a:t>
            </a:r>
            <a:r>
              <a:rPr lang="de-DE" sz="2400" dirty="0" err="1">
                <a:solidFill>
                  <a:srgbClr val="004591"/>
                </a:solidFill>
              </a:rPr>
              <a:t>businesses</a:t>
            </a:r>
            <a:r>
              <a:rPr lang="de-DE" sz="2400" dirty="0">
                <a:solidFill>
                  <a:srgbClr val="004591"/>
                </a:solidFill>
              </a:rPr>
              <a:t>‘</a:t>
            </a:r>
          </a:p>
          <a:p>
            <a:pPr algn="ctr">
              <a:lnSpc>
                <a:spcPct val="100000"/>
              </a:lnSpc>
            </a:pPr>
            <a:r>
              <a:rPr lang="de-DE" sz="2000" i="1" dirty="0">
                <a:solidFill>
                  <a:srgbClr val="004591"/>
                </a:solidFill>
              </a:rPr>
              <a:t>5th </a:t>
            </a:r>
            <a:r>
              <a:rPr lang="de-DE" sz="2000" i="1" dirty="0" err="1">
                <a:solidFill>
                  <a:srgbClr val="004591"/>
                </a:solidFill>
              </a:rPr>
              <a:t>of</a:t>
            </a:r>
            <a:r>
              <a:rPr lang="de-DE" sz="2000" i="1" dirty="0">
                <a:solidFill>
                  <a:srgbClr val="004591"/>
                </a:solidFill>
              </a:rPr>
              <a:t> </a:t>
            </a:r>
            <a:r>
              <a:rPr lang="de-DE" sz="2000" i="1" dirty="0" err="1">
                <a:solidFill>
                  <a:srgbClr val="004591"/>
                </a:solidFill>
              </a:rPr>
              <a:t>December</a:t>
            </a:r>
            <a:r>
              <a:rPr lang="de-DE" sz="2000" i="1" dirty="0">
                <a:solidFill>
                  <a:srgbClr val="004591"/>
                </a:solidFill>
              </a:rPr>
              <a:t> 2022, 10:30 - 13:00 CET</a:t>
            </a:r>
            <a:endParaRPr lang="de-DE" i="1" dirty="0">
              <a:solidFill>
                <a:srgbClr val="004591"/>
              </a:solidFill>
            </a:endParaRPr>
          </a:p>
          <a:p>
            <a:pPr>
              <a:lnSpc>
                <a:spcPct val="10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9188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8" id="{5253F3B3-265F-4977-87A5-0640520DADAB}" vid="{8925B79D-218C-4916-ACCC-4FDCC74936A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Cora_presentation_master</Template>
  <TotalTime>0</TotalTime>
  <Words>382</Words>
  <Application>Microsoft Office PowerPoint</Application>
  <PresentationFormat>Widescreen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ArialMT</vt:lpstr>
      <vt:lpstr>Calibri</vt:lpstr>
      <vt:lpstr>Wingdings</vt:lpstr>
      <vt:lpstr>master slide</vt:lpstr>
      <vt:lpstr>PowerPoint Presentation</vt:lpstr>
      <vt:lpstr>Today‘s programme</vt:lpstr>
      <vt:lpstr>CORA and this workshop series</vt:lpstr>
      <vt:lpstr>CORA and this workshop series</vt:lpstr>
      <vt:lpstr>Stakeholder and citizen participation</vt:lpstr>
      <vt:lpstr>Insights from the literature</vt:lpstr>
      <vt:lpstr>Summary workshop findings</vt:lpstr>
      <vt:lpstr>Summary workshop findings (2)</vt:lpstr>
      <vt:lpstr>Workshop series</vt:lpstr>
      <vt:lpstr>Thank you for your participation and input! </vt:lpstr>
    </vt:vector>
  </TitlesOfParts>
  <Company>atene Kom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Thoben, Oliver</dc:creator>
  <cp:lastModifiedBy>Christina Rundel</cp:lastModifiedBy>
  <cp:revision>600</cp:revision>
  <dcterms:created xsi:type="dcterms:W3CDTF">2018-03-26T10:09:50Z</dcterms:created>
  <dcterms:modified xsi:type="dcterms:W3CDTF">2022-12-09T12:02:54Z</dcterms:modified>
</cp:coreProperties>
</file>